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48" r:id="rId4"/>
    <p:sldMasterId id="2147483754" r:id="rId5"/>
  </p:sldMasterIdLst>
  <p:notesMasterIdLst>
    <p:notesMasterId r:id="rId25"/>
  </p:notesMasterIdLst>
  <p:sldIdLst>
    <p:sldId id="494" r:id="rId6"/>
    <p:sldId id="490" r:id="rId7"/>
    <p:sldId id="495" r:id="rId8"/>
    <p:sldId id="497" r:id="rId9"/>
    <p:sldId id="498" r:id="rId10"/>
    <p:sldId id="279" r:id="rId11"/>
    <p:sldId id="507" r:id="rId12"/>
    <p:sldId id="499" r:id="rId13"/>
    <p:sldId id="496" r:id="rId14"/>
    <p:sldId id="500" r:id="rId15"/>
    <p:sldId id="504" r:id="rId16"/>
    <p:sldId id="503" r:id="rId17"/>
    <p:sldId id="506" r:id="rId18"/>
    <p:sldId id="502" r:id="rId19"/>
    <p:sldId id="505" r:id="rId20"/>
    <p:sldId id="491" r:id="rId21"/>
    <p:sldId id="492" r:id="rId22"/>
    <p:sldId id="493" r:id="rId23"/>
    <p:sldId id="265" r:id="rId24"/>
  </p:sldIdLst>
  <p:sldSz cx="12192000" cy="6858000"/>
  <p:notesSz cx="6808788" cy="9940925"/>
  <p:defaultTextStyle>
    <a:defPPr marL="0" marR="0" indent="0" algn="l" defTabSz="457159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51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1pPr>
    <a:lvl2pPr marL="0" marR="0" indent="114289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2pPr>
    <a:lvl3pPr marL="0" marR="0" indent="228580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3pPr>
    <a:lvl4pPr marL="0" marR="0" indent="342870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4pPr>
    <a:lvl5pPr marL="0" marR="0" indent="457159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5pPr>
    <a:lvl6pPr marL="0" marR="0" indent="571449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6pPr>
    <a:lvl7pPr marL="0" marR="0" indent="685738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7pPr>
    <a:lvl8pPr marL="0" marR="0" indent="800027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8pPr>
    <a:lvl9pPr marL="0" marR="0" indent="914317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1E76"/>
    <a:srgbClr val="C24831"/>
    <a:srgbClr val="FFE730"/>
    <a:srgbClr val="F4B3C3"/>
    <a:srgbClr val="C8A3DA"/>
    <a:srgbClr val="0A5124"/>
    <a:srgbClr val="A3CBE1"/>
    <a:srgbClr val="107DAE"/>
    <a:srgbClr val="82BD00"/>
    <a:srgbClr val="008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-1144290"/>
              <a:satOff val="90889"/>
              <a:lumOff val="6488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2464099"/>
              <a:satOff val="3448"/>
              <a:lumOff val="-7335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miter lim="400000"/>
            </a:ln>
          </a:left>
          <a:right>
            <a:ln w="12700" cap="flat">
              <a:solidFill>
                <a:schemeClr val="accent3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chemeClr val="accent3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3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3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3"/>
              </a:solidFill>
              <a:prstDash val="solid"/>
              <a:miter lim="400000"/>
            </a:ln>
          </a:left>
          <a:right>
            <a:ln w="12700" cap="flat">
              <a:solidFill>
                <a:schemeClr val="accent3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chemeClr val="accent3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3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3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3"/>
              </a:solidFill>
              <a:prstDash val="solid"/>
              <a:miter lim="400000"/>
            </a:ln>
          </a:left>
          <a:right>
            <a:ln w="12700" cap="flat">
              <a:solidFill>
                <a:schemeClr val="accent3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chemeClr val="accent3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3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3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3"/>
              </a:solidFill>
              <a:prstDash val="solid"/>
              <a:miter lim="400000"/>
            </a:ln>
          </a:left>
          <a:right>
            <a:ln w="12700" cap="flat">
              <a:solidFill>
                <a:schemeClr val="accent3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chemeClr val="accent3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3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3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chemeClr val="accent2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/>
              </a:solidFill>
              <a:prstDash val="solid"/>
              <a:miter lim="400000"/>
            </a:ln>
          </a:right>
          <a:top>
            <a:ln w="12700" cap="flat">
              <a:solidFill>
                <a:schemeClr val="accent2"/>
              </a:solidFill>
              <a:prstDash val="solid"/>
              <a:miter lim="400000"/>
            </a:ln>
          </a:top>
          <a:bottom>
            <a:ln w="12700" cap="flat">
              <a:solidFill>
                <a:schemeClr val="accent2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2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/>
              </a:solidFill>
              <a:prstDash val="solid"/>
              <a:miter lim="400000"/>
            </a:ln>
          </a:right>
          <a:top>
            <a:ln w="12700" cap="flat">
              <a:solidFill>
                <a:schemeClr val="accent2"/>
              </a:solidFill>
              <a:prstDash val="solid"/>
              <a:miter lim="400000"/>
            </a:ln>
          </a:top>
          <a:bottom>
            <a:ln w="12700" cap="flat">
              <a:solidFill>
                <a:schemeClr val="accent2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2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/>
              </a:solidFill>
              <a:prstDash val="solid"/>
              <a:miter lim="400000"/>
            </a:ln>
          </a:right>
          <a:top>
            <a:ln w="12700" cap="flat">
              <a:solidFill>
                <a:schemeClr val="accent2"/>
              </a:solidFill>
              <a:prstDash val="solid"/>
              <a:miter lim="400000"/>
            </a:ln>
          </a:top>
          <a:bottom>
            <a:ln w="12700" cap="flat">
              <a:solidFill>
                <a:schemeClr val="accent2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2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/>
              </a:solidFill>
              <a:prstDash val="solid"/>
              <a:miter lim="400000"/>
            </a:ln>
          </a:right>
          <a:top>
            <a:ln w="12700" cap="flat">
              <a:solidFill>
                <a:schemeClr val="accent2"/>
              </a:solidFill>
              <a:prstDash val="solid"/>
              <a:miter lim="400000"/>
            </a:ln>
          </a:top>
          <a:bottom>
            <a:ln w="12700" cap="flat">
              <a:solidFill>
                <a:schemeClr val="accent2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3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3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34"/>
    <p:restoredTop sz="76653" autoAdjust="0"/>
  </p:normalViewPr>
  <p:slideViewPr>
    <p:cSldViewPr snapToGrid="0" snapToObjects="1">
      <p:cViewPr varScale="1">
        <p:scale>
          <a:sx n="125" d="100"/>
          <a:sy n="125" d="100"/>
        </p:scale>
        <p:origin x="378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0" d="100"/>
          <a:sy n="80" d="100"/>
        </p:scale>
        <p:origin x="40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3" name="Shape 323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066350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1pPr>
    <a:lvl2pPr indent="114289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2pPr>
    <a:lvl3pPr indent="228580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3pPr>
    <a:lvl4pPr indent="342870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4pPr>
    <a:lvl5pPr indent="457159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5pPr>
    <a:lvl6pPr indent="571449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6pPr>
    <a:lvl7pPr indent="685738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7pPr>
    <a:lvl8pPr indent="800027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8pPr>
    <a:lvl9pPr indent="914317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/>
          <a:lstStyle/>
          <a:p>
            <a:fld id="{97460271-7323-4201-B4D0-D84375D09601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2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8387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/>
          <a:lstStyle/>
          <a:p>
            <a:fld id="{97460271-7323-4201-B4D0-D84375D09601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3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4198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/>
          <a:lstStyle/>
          <a:p>
            <a:fld id="{97460271-7323-4201-B4D0-D84375D09601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9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3838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/>
          <a:lstStyle/>
          <a:p>
            <a:fld id="{97460271-7323-4201-B4D0-D84375D09601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11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5417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/>
          <a:lstStyle/>
          <a:p>
            <a:fld id="{97460271-7323-4201-B4D0-D84375D09601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13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639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/>
          <a:lstStyle/>
          <a:p>
            <a:fld id="{97460271-7323-4201-B4D0-D84375D09601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15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3303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812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94C43-328A-4C9B-B404-9A34AE5E200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93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32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8CA56B8-C557-B146-B80E-91044EEF5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63277"/>
            <a:ext cx="9711267" cy="1143000"/>
          </a:xfrm>
        </p:spPr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504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3/16/2022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698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F6F2F-024D-214D-AB21-18EDB554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20670"/>
            <a:ext cx="10515600" cy="1325563"/>
          </a:xfrm>
          <a:prstGeom prst="rect">
            <a:avLst/>
          </a:prstGeom>
        </p:spPr>
        <p:txBody>
          <a:bodyPr anchor="ctr" anchorCtr="1"/>
          <a:lstStyle>
            <a:lvl1pPr>
              <a:defRPr b="1" i="0" baseline="0"/>
            </a:lvl1pPr>
          </a:lstStyle>
          <a:p>
            <a:r>
              <a:rPr lang="en-US" dirty="0"/>
              <a:t>Intro slide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06B59D-544B-2341-8A95-0A11F704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798434"/>
            <a:ext cx="10515600" cy="1383165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Subtitle text for intro slide</a:t>
            </a:r>
          </a:p>
        </p:txBody>
      </p:sp>
    </p:spTree>
    <p:extLst>
      <p:ext uri="{BB962C8B-B14F-4D97-AF65-F5344CB8AC3E}">
        <p14:creationId xmlns:p14="http://schemas.microsoft.com/office/powerpoint/2010/main" val="91607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4FFAC-4A47-E44E-BA32-4E2CA259D4CA}"/>
              </a:ext>
            </a:extLst>
          </p:cNvPr>
          <p:cNvSpPr txBox="1">
            <a:spLocks/>
          </p:cNvSpPr>
          <p:nvPr userDrawn="1"/>
        </p:nvSpPr>
        <p:spPr>
          <a:xfrm>
            <a:off x="914400" y="2130436"/>
            <a:ext cx="10363200" cy="1470025"/>
          </a:xfrm>
          <a:prstGeom prst="rect">
            <a:avLst/>
          </a:prstGeom>
        </p:spPr>
        <p:txBody>
          <a:bodyPr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000" b="1" i="0" baseline="0" dirty="0"/>
          </a:p>
        </p:txBody>
      </p:sp>
    </p:spTree>
    <p:extLst>
      <p:ext uri="{BB962C8B-B14F-4D97-AF65-F5344CB8AC3E}">
        <p14:creationId xmlns:p14="http://schemas.microsoft.com/office/powerpoint/2010/main" val="25076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r>
              <a:rPr lang="en-GB" altLang="en-US" dirty="0"/>
              <a:t>Third level</a:t>
            </a:r>
          </a:p>
          <a:p>
            <a:pPr lvl="3"/>
            <a:r>
              <a:rPr lang="en-GB" altLang="en-US" dirty="0"/>
              <a:t>Fourth level</a:t>
            </a:r>
          </a:p>
          <a:p>
            <a:pPr lvl="4"/>
            <a:r>
              <a:rPr lang="en-GB" altLang="en-US" dirty="0"/>
              <a:t>Fifth level</a:t>
            </a:r>
          </a:p>
        </p:txBody>
      </p:sp>
      <p:pic>
        <p:nvPicPr>
          <p:cNvPr id="9" name="Picture 8" descr="Deal-2030-slides-w1920px.jpg">
            <a:extLst>
              <a:ext uri="{FF2B5EF4-FFF2-40B4-BE49-F238E27FC236}">
                <a16:creationId xmlns:a16="http://schemas.microsoft.com/office/drawing/2014/main" id="{231F5A3B-3D73-4F4A-BCB3-BE572C2722D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403"/>
            <a:ext cx="12192000" cy="1111250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163277"/>
            <a:ext cx="971126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34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2" r:id="rId3"/>
    <p:sldLayoutId id="2147483753" r:id="rId4"/>
    <p:sldLayoutId id="2147483757" r:id="rId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i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CA4C4-E3A9-084D-922C-E322DF1BDF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80147-8217-F54A-94CB-FFDE61AA3B79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4B608B-6F2E-1C48-84F9-1845F8BF8B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94C31-CC47-ED4F-BC22-A99727D0E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914AC-6919-1047-8D02-F452376012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Deal-2030-header-footer-Powerpoint.jpg">
            <a:extLst>
              <a:ext uri="{FF2B5EF4-FFF2-40B4-BE49-F238E27FC236}">
                <a16:creationId xmlns:a16="http://schemas.microsoft.com/office/drawing/2014/main" id="{382E1725-C2C6-1B4F-AF4F-C12E58A35F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69"/>
          <a:stretch/>
        </p:blipFill>
        <p:spPr>
          <a:xfrm>
            <a:off x="0" y="0"/>
            <a:ext cx="12192000" cy="1264024"/>
          </a:xfrm>
          <a:prstGeom prst="rect">
            <a:avLst/>
          </a:prstGeom>
        </p:spPr>
      </p:pic>
      <p:pic>
        <p:nvPicPr>
          <p:cNvPr id="8" name="Picture 7" descr="Deal-2030-header-footer-Powerpoint.jpg">
            <a:extLst>
              <a:ext uri="{FF2B5EF4-FFF2-40B4-BE49-F238E27FC236}">
                <a16:creationId xmlns:a16="http://schemas.microsoft.com/office/drawing/2014/main" id="{E5060437-DA8B-0E4A-AF53-7B20F96C0B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02"/>
          <a:stretch/>
        </p:blipFill>
        <p:spPr>
          <a:xfrm>
            <a:off x="0" y="5822576"/>
            <a:ext cx="12192000" cy="103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2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ecteezy.com/vector-art/90435-growing-flower-vectors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89D1929-B218-5248-9A4D-4505EDB68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Health provision to prepare and support Children &amp; Young People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through their Educational Years 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57CF8F-40F8-AE4F-ACD8-8F60E1626A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Louise Gettings (DCO) for SEND)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Marie Baron (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Commissioning and Transformation Manager – CYP Mental Health &amp; Learning Disability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11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34544-EB22-4B93-ABCD-4BC35FCA4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8843" y="1120637"/>
            <a:ext cx="11757991" cy="5381625"/>
          </a:xfrm>
        </p:spPr>
        <p:txBody>
          <a:bodyPr/>
          <a:lstStyle/>
          <a:p>
            <a:pPr marL="0" indent="0">
              <a:buNone/>
            </a:pPr>
            <a:r>
              <a:rPr lang="en-GB" sz="2200" b="1" u="sng" dirty="0"/>
              <a:t>Social Emotional and Mental Health - CAMHS</a:t>
            </a:r>
          </a:p>
          <a:p>
            <a:r>
              <a:rPr lang="en-GB" sz="16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Successful transfer of services from Northwest Boroughs NHS to Greater Manchester Mental Health NHS FT (April 2021)</a:t>
            </a:r>
          </a:p>
          <a:p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Improved waiting times to access treatments (currently 8 weeks between September 21 &amp; February 22)</a:t>
            </a:r>
            <a:endParaRPr lang="en-GB" sz="16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Multiagency working to support CAMHS front door – partnership includes Family Welfare, MHST, School Link Teams, Wigan Youth Zone and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StartWell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sz="16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Providing support/resources/programmes/coaching on individual child basis to system partners including Social care for Looked after Children</a:t>
            </a:r>
            <a:endParaRPr lang="en-GB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Frequent engagement with young people accessing services. </a:t>
            </a:r>
          </a:p>
          <a:p>
            <a:endParaRPr lang="en-GB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ECDE03-9336-4EF1-9472-0FCFD3770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" y="-83585"/>
            <a:ext cx="10991322" cy="982262"/>
          </a:xfrm>
        </p:spPr>
        <p:txBody>
          <a:bodyPr anchor="b">
            <a:norm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What’s working well?</a:t>
            </a:r>
          </a:p>
        </p:txBody>
      </p:sp>
      <p:pic>
        <p:nvPicPr>
          <p:cNvPr id="8" name="Picture 7" descr="Chart, scatter chart&#10;&#10;Description automatically generated">
            <a:extLst>
              <a:ext uri="{FF2B5EF4-FFF2-40B4-BE49-F238E27FC236}">
                <a16:creationId xmlns:a16="http://schemas.microsoft.com/office/drawing/2014/main" id="{F66796B6-A0E4-4F46-8E71-4D51F406E4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14" t="4924" r="5274"/>
          <a:stretch/>
        </p:blipFill>
        <p:spPr bwMode="auto">
          <a:xfrm>
            <a:off x="440635" y="3641103"/>
            <a:ext cx="11098696" cy="31169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14560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03313A-4442-D949-A5F1-BB15ABA04C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376" y="1535113"/>
            <a:ext cx="4648199" cy="5027612"/>
          </a:xfrm>
        </p:spPr>
        <p:txBody>
          <a:bodyPr/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en-GB" sz="1800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 outweighing capacity – increase of referrals by 15% just this month.</a:t>
            </a: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Impact of Covid</a:t>
            </a:r>
            <a:r>
              <a:rPr lang="en-GB" sz="1800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-19 on children and young people’s emotional health and wellbeing.</a:t>
            </a: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en-GB" sz="1800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of Covid – 19 on staff – a workforce that has not been immune to the impact of Covid with sickness and burnout.</a:t>
            </a: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Increased complexities in young people’s mental health</a:t>
            </a:r>
            <a:r>
              <a:rPr lang="en-GB" sz="1800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National shortage of workforce.</a:t>
            </a: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6040-4358-9E4F-8512-83000863B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challenges?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A45BA5C-7C1A-411A-BFA7-3889D7B9CB50}"/>
              </a:ext>
            </a:extLst>
          </p:cNvPr>
          <p:cNvSpPr txBox="1">
            <a:spLocks/>
          </p:cNvSpPr>
          <p:nvPr/>
        </p:nvSpPr>
        <p:spPr bwMode="auto">
          <a:xfrm>
            <a:off x="6096000" y="1535113"/>
            <a:ext cx="4648199" cy="97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 eaLnBrk="1" fontAlgn="auto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defRPr/>
            </a:pPr>
            <a:r>
              <a:rPr lang="en-GB" sz="1800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 provisions for lower level emotional health and support. i.e. counselling.</a:t>
            </a:r>
          </a:p>
          <a:p>
            <a:pPr defTabSz="914400">
              <a:lnSpc>
                <a:spcPct val="100000"/>
              </a:lnSpc>
            </a:pPr>
            <a:endParaRPr lang="en-US" dirty="0"/>
          </a:p>
        </p:txBody>
      </p:sp>
      <p:pic>
        <p:nvPicPr>
          <p:cNvPr id="2052" name="Picture 4" descr="Mental health challenges can lead to a mental illness — Hope for the Abused  &amp; Battered">
            <a:extLst>
              <a:ext uri="{FF2B5EF4-FFF2-40B4-BE49-F238E27FC236}">
                <a16:creationId xmlns:a16="http://schemas.microsoft.com/office/drawing/2014/main" id="{589EB6B6-E202-4843-AC35-5A02F9E2A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06" y="2996646"/>
            <a:ext cx="4648199" cy="285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199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34544-EB22-4B93-ABCD-4BC35FCA4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200150"/>
            <a:ext cx="7639877" cy="5381625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/>
              <a:t>Social Emotional and Mental Health – School Link Teams</a:t>
            </a:r>
          </a:p>
          <a:p>
            <a:endParaRPr lang="en-GB" b="1" u="sng" dirty="0"/>
          </a:p>
          <a:p>
            <a:r>
              <a:rPr lang="en-GB" dirty="0"/>
              <a:t>Have good and well established relationships with schools in the Wigan Borough </a:t>
            </a:r>
          </a:p>
          <a:p>
            <a:r>
              <a:rPr lang="en-GB" dirty="0"/>
              <a:t>Only have 1 vacancy awaiting recruitment. Just waiting on start date for some of the practitioners.</a:t>
            </a:r>
          </a:p>
          <a:p>
            <a:r>
              <a:rPr lang="en-GB" dirty="0"/>
              <a:t>Positive feedback received from schools engaging in the offer.</a:t>
            </a:r>
          </a:p>
          <a:p>
            <a:r>
              <a:rPr lang="en-GB" dirty="0"/>
              <a:t>Offer remained consistent throughout Covid and the team have adapted areas of the offer to ensure continuity throughout the pandemic.</a:t>
            </a:r>
          </a:p>
          <a:p>
            <a:r>
              <a:rPr lang="en-GB" dirty="0"/>
              <a:t>Improved the referral process to make referrals more effective and efficient</a:t>
            </a:r>
            <a:r>
              <a:rPr lang="en-GB" sz="1800" dirty="0"/>
              <a:t>.</a:t>
            </a:r>
          </a:p>
          <a:p>
            <a:pPr marL="0" indent="0">
              <a:buNone/>
            </a:pPr>
            <a:endParaRPr lang="en-GB" sz="1600" dirty="0"/>
          </a:p>
          <a:p>
            <a:endParaRPr lang="en-GB" sz="1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742A690-84CA-466D-AC74-43A7D9E44CF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8984974" y="1963339"/>
            <a:ext cx="2491328" cy="406638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8ECDE03-9336-4EF1-9472-0FCFD3770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" y="-83585"/>
            <a:ext cx="10991322" cy="982262"/>
          </a:xfrm>
        </p:spPr>
        <p:txBody>
          <a:bodyPr anchor="b">
            <a:norm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What’s working well?</a:t>
            </a:r>
          </a:p>
        </p:txBody>
      </p:sp>
    </p:spTree>
    <p:extLst>
      <p:ext uri="{BB962C8B-B14F-4D97-AF65-F5344CB8AC3E}">
        <p14:creationId xmlns:p14="http://schemas.microsoft.com/office/powerpoint/2010/main" val="4162002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03313A-4442-D949-A5F1-BB15ABA04C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376" y="2012633"/>
            <a:ext cx="6643894" cy="5027612"/>
          </a:xfrm>
        </p:spPr>
        <p:txBody>
          <a:bodyPr/>
          <a:lstStyle/>
          <a:p>
            <a:r>
              <a:rPr lang="en-US" sz="2800" dirty="0"/>
              <a:t>Recruiting into the team during the pandemic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Retention of staff due to development opportunities 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Increased number of referrals from September 2021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6040-4358-9E4F-8512-83000863B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challenges?</a:t>
            </a:r>
          </a:p>
        </p:txBody>
      </p:sp>
      <p:pic>
        <p:nvPicPr>
          <p:cNvPr id="1028" name="Picture 4" descr="13 major challenges faced while building a community | Experts' Roundup |  by Paras Pundir [ The Community Guy ] | Community Folks | Medium">
            <a:extLst>
              <a:ext uri="{FF2B5EF4-FFF2-40B4-BE49-F238E27FC236}">
                <a16:creationId xmlns:a16="http://schemas.microsoft.com/office/drawing/2014/main" id="{3FE4A51F-6728-4824-B99C-51CE5E013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868" y="2012633"/>
            <a:ext cx="4363071" cy="329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66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34544-EB22-4B93-ABCD-4BC35FCA4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200150"/>
            <a:ext cx="8136835" cy="5381625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/>
              <a:t>Social Emotional and Mental Health – Mental Health Support Teams (MHST)</a:t>
            </a:r>
          </a:p>
          <a:p>
            <a:r>
              <a:rPr lang="en-GB" sz="2500" dirty="0"/>
              <a:t>MHST teams fully recruited too.</a:t>
            </a:r>
          </a:p>
          <a:p>
            <a:r>
              <a:rPr lang="en-GB" sz="2500" dirty="0"/>
              <a:t>Launch of Mental Health Support Teams in 28 Schools</a:t>
            </a:r>
          </a:p>
          <a:p>
            <a:r>
              <a:rPr lang="en-GB" sz="2500" dirty="0"/>
              <a:t>Whole School Audit undertaken with staff to understand how well they feel they manage emotional health and wellbeing of students</a:t>
            </a:r>
          </a:p>
          <a:p>
            <a:r>
              <a:rPr lang="en-GB" sz="2500" dirty="0"/>
              <a:t>Surveys have been sent out to the families of young people in MHST schools to help shape future development of teams.</a:t>
            </a:r>
          </a:p>
          <a:p>
            <a:r>
              <a:rPr lang="en-GB" sz="2500" dirty="0"/>
              <a:t> Co-design of the MHST team branding with young people. </a:t>
            </a:r>
          </a:p>
          <a:p>
            <a:r>
              <a:rPr lang="en-GB" sz="2500" dirty="0"/>
              <a:t>Referrals have begun to sent to team. </a:t>
            </a:r>
          </a:p>
          <a:p>
            <a:endParaRPr lang="en-GB" sz="1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742A690-84CA-466D-AC74-43A7D9E44CF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9084366" y="1963339"/>
            <a:ext cx="2391936" cy="406638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8ECDE03-9336-4EF1-9472-0FCFD3770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" y="-83585"/>
            <a:ext cx="10991322" cy="982262"/>
          </a:xfrm>
        </p:spPr>
        <p:txBody>
          <a:bodyPr anchor="b">
            <a:norm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What’s working well?</a:t>
            </a:r>
          </a:p>
        </p:txBody>
      </p:sp>
    </p:spTree>
    <p:extLst>
      <p:ext uri="{BB962C8B-B14F-4D97-AF65-F5344CB8AC3E}">
        <p14:creationId xmlns:p14="http://schemas.microsoft.com/office/powerpoint/2010/main" val="3255925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03313A-4442-D949-A5F1-BB15ABA04C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376" y="1535113"/>
            <a:ext cx="4648199" cy="5027612"/>
          </a:xfrm>
        </p:spPr>
        <p:txBody>
          <a:bodyPr/>
          <a:lstStyle/>
          <a:p>
            <a:r>
              <a:rPr lang="en-US" dirty="0"/>
              <a:t>Retention will be a challenge </a:t>
            </a:r>
          </a:p>
          <a:p>
            <a:r>
              <a:rPr lang="en-US" dirty="0"/>
              <a:t>School participation</a:t>
            </a:r>
          </a:p>
          <a:p>
            <a:r>
              <a:rPr lang="en-US" dirty="0"/>
              <a:t>Managing case load whilst EMHP in training </a:t>
            </a:r>
          </a:p>
          <a:p>
            <a:r>
              <a:rPr lang="en-US" dirty="0"/>
              <a:t>Managing and escalating inappropriate referrals or risk referrals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Picking a winner of the MHST Badge competition. 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6040-4358-9E4F-8512-83000863B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challenges?</a:t>
            </a: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76071D91-853D-4682-8B54-A8D168644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25" t="17136" r="18569" b="5850"/>
          <a:stretch/>
        </p:blipFill>
        <p:spPr bwMode="auto">
          <a:xfrm>
            <a:off x="5632587" y="1566069"/>
            <a:ext cx="5946499" cy="2482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C0FF0F4-B213-455A-B2D4-40E5EF3A9C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181" t="19106" r="19566" b="5456"/>
          <a:stretch/>
        </p:blipFill>
        <p:spPr bwMode="auto">
          <a:xfrm>
            <a:off x="5632586" y="4075285"/>
            <a:ext cx="5946499" cy="2432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2414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rtboard 4 copy 4Deal 2030 priorities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52" b="5270"/>
          <a:stretch/>
        </p:blipFill>
        <p:spPr>
          <a:xfrm>
            <a:off x="0" y="1210235"/>
            <a:ext cx="12192000" cy="528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50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rtboard 4 copy 5Deal 2030 priorities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60" b="4486"/>
          <a:stretch/>
        </p:blipFill>
        <p:spPr>
          <a:xfrm>
            <a:off x="0" y="1183341"/>
            <a:ext cx="12192000" cy="536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600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rtboard 4 copy 6Deal 2030 priorities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6" b="5489"/>
          <a:stretch/>
        </p:blipFill>
        <p:spPr>
          <a:xfrm>
            <a:off x="0" y="1250577"/>
            <a:ext cx="12189532" cy="523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52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344" y="0"/>
            <a:ext cx="10058402" cy="169178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Next steps and vision?...........</a:t>
            </a:r>
          </a:p>
        </p:txBody>
      </p:sp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F00DF4C-9F56-47A4-8457-A45C2DDC25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08370" y="2942600"/>
            <a:ext cx="4224655" cy="29572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1F8DBA-A939-4FB7-901E-D89B4F7D0908}"/>
              </a:ext>
            </a:extLst>
          </p:cNvPr>
          <p:cNvSpPr txBox="1"/>
          <p:nvPr/>
        </p:nvSpPr>
        <p:spPr>
          <a:xfrm>
            <a:off x="805344" y="1998300"/>
            <a:ext cx="6107183" cy="4283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we progress and grow our partnership locally?</a:t>
            </a:r>
          </a:p>
          <a:p>
            <a:pPr>
              <a:lnSpc>
                <a:spcPct val="100000"/>
              </a:lnSpc>
            </a:pPr>
            <a:endParaRPr lang="en-GB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 working in partnership with all services &amp; engaging with Youth groups.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to know each other more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with us in health DCO/ Commissioners,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influencers together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 together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stronger together!</a:t>
            </a:r>
          </a:p>
          <a:p>
            <a:endParaRPr lang="en-GB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4"/>
          <p:cNvSpPr>
            <a:spLocks noGrp="1"/>
          </p:cNvSpPr>
          <p:nvPr/>
        </p:nvSpPr>
        <p:spPr>
          <a:xfrm>
            <a:off x="615372" y="439463"/>
            <a:ext cx="11567160" cy="618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>
              <a:latin typeface="Arial"/>
              <a:cs typeface="Arial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0D2A634-E306-9B49-A17C-F9DF4E42A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provide a brief exploration of the health offer along a child/young person's educational journey</a:t>
            </a:r>
          </a:p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 how this offer links to the Excellence in Education Strategy and SEND Transformation Plan</a:t>
            </a:r>
          </a:p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knowledge and understanding of how we can work in partnership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42B6B8-2256-EA41-916F-D9F1AA12272F}"/>
              </a:ext>
            </a:extLst>
          </p:cNvPr>
          <p:cNvSpPr txBox="1"/>
          <p:nvPr/>
        </p:nvSpPr>
        <p:spPr>
          <a:xfrm>
            <a:off x="3617259" y="6447954"/>
            <a:ext cx="4693024" cy="22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dvdvd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008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499B9E-83C9-4A4D-90A3-EE9DDBACF5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b="1" u="sng" dirty="0"/>
          </a:p>
          <a:p>
            <a:pPr marL="0" indent="0">
              <a:buNone/>
            </a:pPr>
            <a:endParaRPr lang="en-US" b="1" u="sng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41E3F7-D398-D24B-B727-4A4A48B6D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our areas of growth?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E4A3F99-7687-42E2-AB4A-A199C40199B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35496842"/>
              </p:ext>
            </p:extLst>
          </p:nvPr>
        </p:nvGraphicFramePr>
        <p:xfrm>
          <a:off x="745606" y="1874045"/>
          <a:ext cx="10170044" cy="482286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733254">
                  <a:extLst>
                    <a:ext uri="{9D8B030D-6E8A-4147-A177-3AD203B41FA5}">
                      <a16:colId xmlns:a16="http://schemas.microsoft.com/office/drawing/2014/main" val="894629226"/>
                    </a:ext>
                  </a:extLst>
                </a:gridCol>
                <a:gridCol w="1206898">
                  <a:extLst>
                    <a:ext uri="{9D8B030D-6E8A-4147-A177-3AD203B41FA5}">
                      <a16:colId xmlns:a16="http://schemas.microsoft.com/office/drawing/2014/main" val="3352515257"/>
                    </a:ext>
                  </a:extLst>
                </a:gridCol>
                <a:gridCol w="1206898">
                  <a:extLst>
                    <a:ext uri="{9D8B030D-6E8A-4147-A177-3AD203B41FA5}">
                      <a16:colId xmlns:a16="http://schemas.microsoft.com/office/drawing/2014/main" val="3775095975"/>
                    </a:ext>
                  </a:extLst>
                </a:gridCol>
                <a:gridCol w="1206898">
                  <a:extLst>
                    <a:ext uri="{9D8B030D-6E8A-4147-A177-3AD203B41FA5}">
                      <a16:colId xmlns:a16="http://schemas.microsoft.com/office/drawing/2014/main" val="4161418086"/>
                    </a:ext>
                  </a:extLst>
                </a:gridCol>
                <a:gridCol w="1206898">
                  <a:extLst>
                    <a:ext uri="{9D8B030D-6E8A-4147-A177-3AD203B41FA5}">
                      <a16:colId xmlns:a16="http://schemas.microsoft.com/office/drawing/2014/main" val="3513008927"/>
                    </a:ext>
                  </a:extLst>
                </a:gridCol>
                <a:gridCol w="804599">
                  <a:extLst>
                    <a:ext uri="{9D8B030D-6E8A-4147-A177-3AD203B41FA5}">
                      <a16:colId xmlns:a16="http://schemas.microsoft.com/office/drawing/2014/main" val="2088288198"/>
                    </a:ext>
                  </a:extLst>
                </a:gridCol>
                <a:gridCol w="804599">
                  <a:extLst>
                    <a:ext uri="{9D8B030D-6E8A-4147-A177-3AD203B41FA5}">
                      <a16:colId xmlns:a16="http://schemas.microsoft.com/office/drawing/2014/main" val="274080865"/>
                    </a:ext>
                  </a:extLst>
                </a:gridCol>
              </a:tblGrid>
              <a:tr h="85343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SEND Type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Jan 2019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Jan 2020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Jan 2021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Jan 2022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>
                          <a:effectLst/>
                        </a:rPr>
                        <a:t>Change 2019-2022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98190"/>
                  </a:ext>
                </a:extLst>
              </a:tr>
              <a:tr h="393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Autistic Spectrum Disorder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444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512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560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629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185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42%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2722371287"/>
                  </a:ext>
                </a:extLst>
              </a:tr>
              <a:tr h="19971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Hearing Impairment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35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9%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2455193245"/>
                  </a:ext>
                </a:extLst>
              </a:tr>
              <a:tr h="19971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Medical Needs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27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35%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3099518689"/>
                  </a:ext>
                </a:extLst>
              </a:tr>
              <a:tr h="393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Moderate Learning Difficulty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206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203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230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277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71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34%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1270843205"/>
                  </a:ext>
                </a:extLst>
              </a:tr>
              <a:tr h="19971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Multi-Sensory Impairment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75%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3468744947"/>
                  </a:ext>
                </a:extLst>
              </a:tr>
              <a:tr h="19971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Other Difficulty/Disability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500%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3240868041"/>
                  </a:ext>
                </a:extLst>
              </a:tr>
              <a:tr h="19971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Physical Disability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83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70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73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-10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-12%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2342782629"/>
                  </a:ext>
                </a:extLst>
              </a:tr>
              <a:tr h="393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Profound and Multi Learning Diff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-7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-18%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363090534"/>
                  </a:ext>
                </a:extLst>
              </a:tr>
              <a:tr h="19971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Severe Learning Difficulty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260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284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287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301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16%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2932016725"/>
                  </a:ext>
                </a:extLst>
              </a:tr>
              <a:tr h="393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Social, Emotional, Mental Health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475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515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574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603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  <a:highlight>
                            <a:srgbClr val="FFFF00"/>
                          </a:highlight>
                        </a:rPr>
                        <a:t>128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27%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1785418502"/>
                  </a:ext>
                </a:extLst>
              </a:tr>
              <a:tr h="393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Speech, Language and Comm Needs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185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202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237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285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100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54%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1606643954"/>
                  </a:ext>
                </a:extLst>
              </a:tr>
              <a:tr h="19971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Specific Learning Difficulty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-2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-6%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1707819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Vision Impairment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0%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8" marR="6238" marT="6238" marB="0" anchor="b"/>
                </a:tc>
                <a:extLst>
                  <a:ext uri="{0D108BD9-81ED-4DB2-BD59-A6C34878D82A}">
                    <a16:rowId xmlns:a16="http://schemas.microsoft.com/office/drawing/2014/main" val="338967357"/>
                  </a:ext>
                </a:extLst>
              </a:tr>
            </a:tbl>
          </a:graphicData>
        </a:graphic>
      </p:graphicFrame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82DA63F-FE67-46F1-B9E4-78F4D2966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3" y="1234283"/>
            <a:ext cx="5386917" cy="639762"/>
          </a:xfrm>
        </p:spPr>
        <p:txBody>
          <a:bodyPr/>
          <a:lstStyle/>
          <a:p>
            <a:r>
              <a:rPr lang="en-GB" u="sng" dirty="0"/>
              <a:t>EHCP demand by primary need</a:t>
            </a:r>
          </a:p>
        </p:txBody>
      </p:sp>
    </p:spTree>
    <p:extLst>
      <p:ext uri="{BB962C8B-B14F-4D97-AF65-F5344CB8AC3E}">
        <p14:creationId xmlns:p14="http://schemas.microsoft.com/office/powerpoint/2010/main" val="105523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72E298-EA94-4684-8F23-2430B608E6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200" y="1200237"/>
            <a:ext cx="11506207" cy="639762"/>
          </a:xfrm>
        </p:spPr>
        <p:txBody>
          <a:bodyPr/>
          <a:lstStyle/>
          <a:p>
            <a:r>
              <a:rPr lang="en-GB" u="sng" dirty="0"/>
              <a:t>SEN Support Demand by Primary Need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B9B45DE-7FE7-430D-BED0-2A86170886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398205"/>
              </p:ext>
            </p:extLst>
          </p:nvPr>
        </p:nvGraphicFramePr>
        <p:xfrm>
          <a:off x="139148" y="2000250"/>
          <a:ext cx="11405158" cy="464820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57216">
                  <a:extLst>
                    <a:ext uri="{9D8B030D-6E8A-4147-A177-3AD203B41FA5}">
                      <a16:colId xmlns:a16="http://schemas.microsoft.com/office/drawing/2014/main" val="4063645309"/>
                    </a:ext>
                  </a:extLst>
                </a:gridCol>
                <a:gridCol w="1283989">
                  <a:extLst>
                    <a:ext uri="{9D8B030D-6E8A-4147-A177-3AD203B41FA5}">
                      <a16:colId xmlns:a16="http://schemas.microsoft.com/office/drawing/2014/main" val="3245151852"/>
                    </a:ext>
                  </a:extLst>
                </a:gridCol>
                <a:gridCol w="1283989">
                  <a:extLst>
                    <a:ext uri="{9D8B030D-6E8A-4147-A177-3AD203B41FA5}">
                      <a16:colId xmlns:a16="http://schemas.microsoft.com/office/drawing/2014/main" val="1848080888"/>
                    </a:ext>
                  </a:extLst>
                </a:gridCol>
                <a:gridCol w="1283989">
                  <a:extLst>
                    <a:ext uri="{9D8B030D-6E8A-4147-A177-3AD203B41FA5}">
                      <a16:colId xmlns:a16="http://schemas.microsoft.com/office/drawing/2014/main" val="1355643578"/>
                    </a:ext>
                  </a:extLst>
                </a:gridCol>
                <a:gridCol w="1283989">
                  <a:extLst>
                    <a:ext uri="{9D8B030D-6E8A-4147-A177-3AD203B41FA5}">
                      <a16:colId xmlns:a16="http://schemas.microsoft.com/office/drawing/2014/main" val="2192742999"/>
                    </a:ext>
                  </a:extLst>
                </a:gridCol>
                <a:gridCol w="855993">
                  <a:extLst>
                    <a:ext uri="{9D8B030D-6E8A-4147-A177-3AD203B41FA5}">
                      <a16:colId xmlns:a16="http://schemas.microsoft.com/office/drawing/2014/main" val="831930059"/>
                    </a:ext>
                  </a:extLst>
                </a:gridCol>
                <a:gridCol w="855993">
                  <a:extLst>
                    <a:ext uri="{9D8B030D-6E8A-4147-A177-3AD203B41FA5}">
                      <a16:colId xmlns:a16="http://schemas.microsoft.com/office/drawing/2014/main" val="553193071"/>
                    </a:ext>
                  </a:extLst>
                </a:gridCol>
              </a:tblGrid>
              <a:tr h="68239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SEND Type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Jan 2019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Jan 2020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Jan 2021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Jan 2022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>
                          <a:effectLst/>
                        </a:rPr>
                        <a:t>Change 2019-2022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6502998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Autistic Spectrum Disorder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206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254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284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78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38%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3548291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Hearing Impairment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124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160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152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23%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79917133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Medical Needs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2129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2064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1949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-180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-8%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34170911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Moderate Learning Difficulty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25%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85160606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Multi-Sensory Impairment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227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193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256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13%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3991869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Other Difficulty/Disability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324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349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317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-7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-2%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3771372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Physical Disability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115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128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140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22%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76274061"/>
                  </a:ext>
                </a:extLst>
              </a:tr>
              <a:tr h="3805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Profound and Multi Learning Diff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83%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86774265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Severe Learning Difficulty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1209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1428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  <a:highlight>
                            <a:srgbClr val="FFFF00"/>
                          </a:highlight>
                        </a:rPr>
                        <a:t>1408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199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16%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62278504"/>
                  </a:ext>
                </a:extLst>
              </a:tr>
              <a:tr h="3805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Social, Emotional, Mental Health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  <a:highlight>
                            <a:srgbClr val="FFFF00"/>
                          </a:highlight>
                        </a:rPr>
                        <a:t>1162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1231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1344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182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16%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47801395"/>
                  </a:ext>
                </a:extLst>
              </a:tr>
              <a:tr h="3805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Speech, Language and Comm Needs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13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68%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38798793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Specific Learning Difficulty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703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668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600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-103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-15%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09569546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Vision Impairment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18%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64897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9683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D1EC7-1AB5-4ED6-9B8F-A7F7357A9F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2" y="1535113"/>
            <a:ext cx="10972806" cy="639762"/>
          </a:xfrm>
        </p:spPr>
        <p:txBody>
          <a:bodyPr/>
          <a:lstStyle/>
          <a:p>
            <a:r>
              <a:rPr lang="en-GB" u="sng" dirty="0"/>
              <a:t>EHCP Growth 1/1/20 – 10/2/22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661EC8A-EF7C-48DB-B32C-7F6A061F990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643701631"/>
              </p:ext>
            </p:extLst>
          </p:nvPr>
        </p:nvGraphicFramePr>
        <p:xfrm>
          <a:off x="266700" y="2400300"/>
          <a:ext cx="11144247" cy="42944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75463">
                  <a:extLst>
                    <a:ext uri="{9D8B030D-6E8A-4147-A177-3AD203B41FA5}">
                      <a16:colId xmlns:a16="http://schemas.microsoft.com/office/drawing/2014/main" val="522371350"/>
                    </a:ext>
                  </a:extLst>
                </a:gridCol>
                <a:gridCol w="1517196">
                  <a:extLst>
                    <a:ext uri="{9D8B030D-6E8A-4147-A177-3AD203B41FA5}">
                      <a16:colId xmlns:a16="http://schemas.microsoft.com/office/drawing/2014/main" val="2295732304"/>
                    </a:ext>
                  </a:extLst>
                </a:gridCol>
                <a:gridCol w="1517196">
                  <a:extLst>
                    <a:ext uri="{9D8B030D-6E8A-4147-A177-3AD203B41FA5}">
                      <a16:colId xmlns:a16="http://schemas.microsoft.com/office/drawing/2014/main" val="1169342145"/>
                    </a:ext>
                  </a:extLst>
                </a:gridCol>
                <a:gridCol w="1517196">
                  <a:extLst>
                    <a:ext uri="{9D8B030D-6E8A-4147-A177-3AD203B41FA5}">
                      <a16:colId xmlns:a16="http://schemas.microsoft.com/office/drawing/2014/main" val="3904406873"/>
                    </a:ext>
                  </a:extLst>
                </a:gridCol>
                <a:gridCol w="1517196">
                  <a:extLst>
                    <a:ext uri="{9D8B030D-6E8A-4147-A177-3AD203B41FA5}">
                      <a16:colId xmlns:a16="http://schemas.microsoft.com/office/drawing/2014/main" val="2074787902"/>
                    </a:ext>
                  </a:extLst>
                </a:gridCol>
              </a:tblGrid>
              <a:tr h="30991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 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2020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2021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2022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Grand Total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76545090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Autistic Spectrum Disorder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68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85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162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60841349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Hearing Impairment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75748198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Medical Needs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9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49462420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Moderate Learning Difficulty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112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23912751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Multi-Sensory Impairment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92093401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Other Difficulty/Disability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5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10273909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Physical Disability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2240750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/>
                        </a:rPr>
                        <a:t>Profound and Multi Learn Diff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46930966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Severe Learning Difficulty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45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22603533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Soc, </a:t>
                      </a:r>
                      <a:r>
                        <a:rPr lang="en-GB" sz="1600" b="1" u="none" strike="noStrike" dirty="0" err="1">
                          <a:effectLst/>
                          <a:highlight>
                            <a:srgbClr val="FFFF00"/>
                          </a:highlight>
                        </a:rPr>
                        <a:t>Em</a:t>
                      </a:r>
                      <a:r>
                        <a:rPr lang="en-GB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 and </a:t>
                      </a:r>
                      <a:r>
                        <a:rPr lang="en-GB" sz="1600" b="1" u="none" strike="noStrike" dirty="0" err="1">
                          <a:effectLst/>
                          <a:highlight>
                            <a:srgbClr val="FFFF00"/>
                          </a:highlight>
                        </a:rPr>
                        <a:t>Ment</a:t>
                      </a:r>
                      <a:r>
                        <a:rPr lang="en-GB" sz="16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 Health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111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  <a:highlight>
                            <a:srgbClr val="FFFF00"/>
                          </a:highlight>
                        </a:rPr>
                        <a:t>104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  <a:highlight>
                            <a:srgbClr val="FFFF00"/>
                          </a:highlight>
                        </a:rPr>
                        <a:t>16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231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64880370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>
                          <a:effectLst/>
                        </a:rPr>
                        <a:t>Speech,Lang</a:t>
                      </a:r>
                      <a:r>
                        <a:rPr lang="en-GB" sz="1600" b="1" u="none" strike="noStrike" dirty="0">
                          <a:effectLst/>
                        </a:rPr>
                        <a:t> or Comm Diff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37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48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14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99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56746485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>
                          <a:effectLst/>
                        </a:rPr>
                        <a:t>Spfc</a:t>
                      </a:r>
                      <a:r>
                        <a:rPr lang="en-GB" sz="1600" b="1" u="none" strike="noStrike" dirty="0">
                          <a:effectLst/>
                        </a:rPr>
                        <a:t> Learning Difficulty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3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52508438"/>
                  </a:ext>
                </a:extLst>
              </a:tr>
              <a:tr h="30650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Vision Impairment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3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2961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564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B61C1-AB21-4C35-AEAC-20A4D63A3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" y="-83585"/>
            <a:ext cx="10953222" cy="982262"/>
          </a:xfrm>
        </p:spPr>
        <p:txBody>
          <a:bodyPr anchor="b">
            <a:normAutofit/>
          </a:bodyPr>
          <a:lstStyle/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How Health support the Graduated Approach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F34586-9B67-40FB-BEC7-606D1BFB022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918574" y="1315059"/>
            <a:ext cx="6380480" cy="4489576"/>
          </a:xfrm>
          <a:prstGeom prst="rect">
            <a:avLst/>
          </a:prstGeom>
          <a:noFill/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4DEDDE2-C32A-49F1-9337-35D70F153667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5461906" y="1214429"/>
          <a:ext cx="6033408" cy="513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33408">
                  <a:extLst>
                    <a:ext uri="{9D8B030D-6E8A-4147-A177-3AD203B41FA5}">
                      <a16:colId xmlns:a16="http://schemas.microsoft.com/office/drawing/2014/main" val="3919507277"/>
                    </a:ext>
                  </a:extLst>
                </a:gridCol>
              </a:tblGrid>
              <a:tr h="7841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Paediatricians, SALT, OT, Physio, CAMHS, Audiology, </a:t>
                      </a:r>
                      <a:r>
                        <a:rPr lang="en-GB" sz="1600" b="0" dirty="0" err="1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Opthamology</a:t>
                      </a:r>
                      <a:r>
                        <a:rPr lang="en-GB" sz="1600" b="0" dirty="0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Continuing Care, Complex Nursing Team, Learning Disability Team, Dieticians, Psychologist, Psychiatrists, Eating Disorder Team, Children in Care, Youth Offending, Care Leavers, Specialist Consultants, Acute services, Drug and Alcohol.</a:t>
                      </a:r>
                      <a:endParaRPr lang="en-GB" sz="12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459163"/>
                  </a:ext>
                </a:extLst>
              </a:tr>
              <a:tr h="6537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Calibri"/>
                          <a:ea typeface="+mn-ea"/>
                          <a:cs typeface="+mn-cs"/>
                        </a:rPr>
                        <a:t>Paediatricians, SALT, OT, Physio, CAMHS, Psychologist, Neuro-Disability Team – ADHD/ASD, </a:t>
                      </a:r>
                      <a:r>
                        <a:rPr lang="en-GB" sz="1800" dirty="0" err="1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Calibri"/>
                          <a:ea typeface="+mn-ea"/>
                          <a:cs typeface="+mn-cs"/>
                        </a:rPr>
                        <a:t>Opthamology</a:t>
                      </a:r>
                      <a:r>
                        <a:rPr lang="en-GB" sz="1800" dirty="0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Calibri"/>
                          <a:ea typeface="+mn-ea"/>
                          <a:cs typeface="+mn-cs"/>
                        </a:rPr>
                        <a:t>, Audiology, LD Team</a:t>
                      </a:r>
                    </a:p>
                  </a:txBody>
                  <a:tcPr>
                    <a:solidFill>
                      <a:srgbClr val="66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667540"/>
                  </a:ext>
                </a:extLst>
              </a:tr>
              <a:tr h="6537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Calibri"/>
                          <a:ea typeface="+mn-ea"/>
                          <a:cs typeface="+mn-cs"/>
                        </a:rPr>
                        <a:t>Maternity, 0-19 team, Primary Care, </a:t>
                      </a:r>
                      <a:r>
                        <a:rPr lang="en-GB" sz="1800" dirty="0" err="1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Calibri"/>
                          <a:ea typeface="+mn-ea"/>
                          <a:cs typeface="+mn-cs"/>
                        </a:rPr>
                        <a:t>Newborn</a:t>
                      </a:r>
                      <a:r>
                        <a:rPr lang="en-GB" sz="1800" dirty="0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Calibri"/>
                          <a:ea typeface="+mn-ea"/>
                          <a:cs typeface="+mn-cs"/>
                        </a:rPr>
                        <a:t> Hearing Screening, </a:t>
                      </a:r>
                      <a:r>
                        <a:rPr lang="en-GB" sz="1800" dirty="0" err="1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Calibri"/>
                          <a:ea typeface="+mn-ea"/>
                          <a:cs typeface="+mn-cs"/>
                        </a:rPr>
                        <a:t>Newborn</a:t>
                      </a:r>
                      <a:r>
                        <a:rPr lang="en-GB" sz="1800" dirty="0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Calibri"/>
                          <a:ea typeface="+mn-ea"/>
                          <a:cs typeface="+mn-cs"/>
                        </a:rPr>
                        <a:t> Blood Spot Screening, Safeguarding, Early notification process</a:t>
                      </a:r>
                      <a:endParaRPr lang="en-GB" sz="3200" dirty="0">
                        <a:solidFill>
                          <a:sysClr val="windowText" lastClr="000000">
                            <a:hueOff val="0"/>
                            <a:satOff val="0"/>
                            <a:lumOff val="0"/>
                            <a:alphaOff val="0"/>
                          </a:sysClr>
                        </a:solidFill>
                        <a:latin typeface="Calibri"/>
                        <a:ea typeface="+mn-ea"/>
                        <a:cs typeface="+mn-cs"/>
                      </a:endParaRPr>
                    </a:p>
                    <a:p>
                      <a:endParaRPr lang="en-GB" dirty="0"/>
                    </a:p>
                  </a:txBody>
                  <a:tcPr>
                    <a:solidFill>
                      <a:srgbClr val="BA9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764917"/>
                  </a:ext>
                </a:extLst>
              </a:tr>
              <a:tr h="6537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ysClr val="windowText" lastClr="000000">
                              <a:hueOff val="0"/>
                              <a:satOff val="0"/>
                              <a:lumOff val="0"/>
                              <a:alphaOff val="0"/>
                            </a:sys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Maternity,0-19 team, Primary Care, SALT, dieticians, OT, Physio, Audiology, Ophthalmology, Mental Health Support Team, School Link Team</a:t>
                      </a:r>
                    </a:p>
                  </a:txBody>
                  <a:tcP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88442"/>
                  </a:ext>
                </a:extLst>
              </a:tr>
              <a:tr h="6537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Maternity, 0-19 team (Health visiting/School Health), Public Health, Safeguarding</a:t>
                      </a:r>
                      <a:endParaRPr lang="en-GB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435560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505BD49-1D1A-4BA4-94F6-BDEB71BA0308}"/>
              </a:ext>
            </a:extLst>
          </p:cNvPr>
          <p:cNvCxnSpPr>
            <a:cxnSpLocks/>
          </p:cNvCxnSpPr>
          <p:nvPr/>
        </p:nvCxnSpPr>
        <p:spPr>
          <a:xfrm>
            <a:off x="2853267" y="4851400"/>
            <a:ext cx="2277533" cy="6768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BC6616B-C68B-4AAE-BD5A-D0FC727EE3F2}"/>
              </a:ext>
            </a:extLst>
          </p:cNvPr>
          <p:cNvCxnSpPr>
            <a:cxnSpLocks/>
          </p:cNvCxnSpPr>
          <p:nvPr/>
        </p:nvCxnSpPr>
        <p:spPr>
          <a:xfrm>
            <a:off x="2929467" y="4110817"/>
            <a:ext cx="2396066" cy="740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7C16548-B22A-4506-86A7-BC248CEC074A}"/>
              </a:ext>
            </a:extLst>
          </p:cNvPr>
          <p:cNvCxnSpPr>
            <a:cxnSpLocks/>
          </p:cNvCxnSpPr>
          <p:nvPr/>
        </p:nvCxnSpPr>
        <p:spPr>
          <a:xfrm>
            <a:off x="2929467" y="3233494"/>
            <a:ext cx="2323372" cy="877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D05CCAD-9314-4BAA-BF0D-C343C1B2DEAE}"/>
              </a:ext>
            </a:extLst>
          </p:cNvPr>
          <p:cNvCxnSpPr>
            <a:cxnSpLocks/>
          </p:cNvCxnSpPr>
          <p:nvPr/>
        </p:nvCxnSpPr>
        <p:spPr>
          <a:xfrm>
            <a:off x="3132667" y="2590028"/>
            <a:ext cx="2120172" cy="605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CD23436-3B87-4AEE-AD0F-F5D165E59A0B}"/>
              </a:ext>
            </a:extLst>
          </p:cNvPr>
          <p:cNvCxnSpPr>
            <a:cxnSpLocks/>
          </p:cNvCxnSpPr>
          <p:nvPr/>
        </p:nvCxnSpPr>
        <p:spPr>
          <a:xfrm>
            <a:off x="3132667" y="1946561"/>
            <a:ext cx="2120172" cy="327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06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429BB5-2D94-45DE-AB2E-3B291EC4D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0500" y="1136650"/>
            <a:ext cx="5438775" cy="4558297"/>
          </a:xfrm>
        </p:spPr>
        <p:txBody>
          <a:bodyPr/>
          <a:lstStyle/>
          <a:p>
            <a:pPr marL="0" indent="0">
              <a:buNone/>
            </a:pPr>
            <a:r>
              <a:rPr lang="en-GB" u="sng" dirty="0"/>
              <a:t>Early Years </a:t>
            </a:r>
          </a:p>
          <a:p>
            <a:pPr marL="0" indent="0">
              <a:buNone/>
            </a:pPr>
            <a:endParaRPr lang="en-GB" u="sng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Main focus of support in early years settings and primary reception classes for EY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ts val="1260"/>
              </a:lnSpc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ND Pathway manager is part of the Autism for Schools training offer.</a:t>
            </a:r>
          </a:p>
          <a:p>
            <a:pPr lvl="0">
              <a:lnSpc>
                <a:spcPts val="1260"/>
              </a:lnSpc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ts val="1260"/>
              </a:lnSpc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Developing more support for EY education settings to provide good universal and targeted support with joint work on the Graduated Response for children's development and health needs.</a:t>
            </a:r>
          </a:p>
          <a:p>
            <a:pPr lvl="0">
              <a:lnSpc>
                <a:spcPts val="1260"/>
              </a:lnSpc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ts val="1260"/>
              </a:lnSpc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Early Years settings offered health training in relation to common health difficulties and how to support.</a:t>
            </a:r>
          </a:p>
          <a:p>
            <a:pPr marL="0" lvl="0" indent="0">
              <a:lnSpc>
                <a:spcPts val="1260"/>
              </a:lnSpc>
              <a:buSzPts val="1000"/>
              <a:buNone/>
              <a:tabLst>
                <a:tab pos="457200" algn="l"/>
              </a:tabLst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>
              <a:lnSpc>
                <a:spcPts val="1260"/>
              </a:lnSpc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Provide support/resources/programmes/coaching on individual child basis</a:t>
            </a:r>
          </a:p>
          <a:p>
            <a:pPr lvl="0">
              <a:lnSpc>
                <a:spcPts val="1260"/>
              </a:lnSpc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ts val="1260"/>
              </a:lnSpc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Pre-referral Consultation process for Early Years settings and Reception classes and support/ signposting. </a:t>
            </a:r>
          </a:p>
          <a:p>
            <a:pPr lvl="0">
              <a:lnSpc>
                <a:spcPts val="1260"/>
              </a:lnSpc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ts val="1260"/>
              </a:lnSpc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Close partnership working with ELCC Team to offer multiagency approach and join planning to support holistic needs. </a:t>
            </a:r>
          </a:p>
          <a:p>
            <a:pPr marL="0" indent="0">
              <a:buNone/>
            </a:pPr>
            <a:endParaRPr lang="en-GB" u="sng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D358A7D-FB96-4AE3-98B7-B669FF5997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15026" y="1136650"/>
            <a:ext cx="6191250" cy="5492749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en-GB" u="sng" dirty="0"/>
              <a:t>0-19 Offer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sz="1400" u="sng" dirty="0"/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School</a:t>
            </a: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drop in by School health– staff can attend in relation to an individual concern/query re: CYP. CYP themselves can drop in. 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Clinic in a box – sexual health service, offered form school health for </a:t>
            </a:r>
            <a:r>
              <a:rPr lang="en-GB" sz="1400" dirty="0" err="1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yr</a:t>
            </a: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9 and above on a y Universal offer- immunisations offer, public health programmes, option for new starters in </a:t>
            </a:r>
            <a:r>
              <a:rPr lang="en-GB" sz="1400" dirty="0" err="1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yr</a:t>
            </a: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 for school health introduction. 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0-19 own website and link can be included on the school website, also linked to local offer.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School health profile undertaken which is a whole school approach, team can then elicit need and tailor support accordingly. 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Health promotion delivery.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SEND champions in team in HV/School health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Solihull training. </a:t>
            </a:r>
          </a:p>
          <a:p>
            <a:pPr marL="0" indent="0">
              <a:buNone/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CCF40CE-5DA6-419E-95FD-F08A38890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" y="-83585"/>
            <a:ext cx="10991322" cy="982262"/>
          </a:xfrm>
        </p:spPr>
        <p:txBody>
          <a:bodyPr anchor="b">
            <a:norm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What’s working well?</a:t>
            </a:r>
          </a:p>
        </p:txBody>
      </p:sp>
    </p:spTree>
    <p:extLst>
      <p:ext uri="{BB962C8B-B14F-4D97-AF65-F5344CB8AC3E}">
        <p14:creationId xmlns:p14="http://schemas.microsoft.com/office/powerpoint/2010/main" val="1483823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429BB5-2D94-45DE-AB2E-3B291EC4D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0500" y="1136651"/>
            <a:ext cx="5438775" cy="5521324"/>
          </a:xfrm>
        </p:spPr>
        <p:txBody>
          <a:bodyPr/>
          <a:lstStyle/>
          <a:p>
            <a:pPr marL="0" indent="0">
              <a:buNone/>
            </a:pP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Speech, Language and Communication – SALT:</a:t>
            </a:r>
          </a:p>
          <a:p>
            <a:pPr marL="342900" lvl="0" indent="-342900">
              <a:lnSpc>
                <a:spcPct val="105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Biggest focus on primary schools and early years settings. </a:t>
            </a: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High schools- more individually tailored support to specific needs of individual young people</a:t>
            </a: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Developing more support for education settings to provide good universal and targeted support with joint work on the Graduated Response for Communication and Interaction with TESS and EP.</a:t>
            </a: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Provide support/resources/programmes/coaching on individual child basis </a:t>
            </a: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Pre-referral Consultation process for Early Years settings and Reception classes and support with the </a:t>
            </a:r>
            <a:r>
              <a:rPr lang="en-GB" sz="1400" dirty="0" err="1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WellComm</a:t>
            </a: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roll out in Early Years.</a:t>
            </a: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Communication Champion Network – schools sign up and have 1 or 2 comm champions (SENCO /TA) Virtual sessions each term around different aspects of speech. Language and communication </a:t>
            </a: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4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Training packages can be offered to schools where required and capacity allows.</a:t>
            </a:r>
            <a:endParaRPr lang="en-GB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u="sng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D358A7D-FB96-4AE3-98B7-B669FF5997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15026" y="1136651"/>
            <a:ext cx="6191250" cy="4989512"/>
          </a:xfrm>
        </p:spPr>
        <p:txBody>
          <a:bodyPr/>
          <a:lstStyle/>
          <a:p>
            <a:pPr marL="0" indent="0">
              <a:buNone/>
            </a:pP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Autism Spectrum Disorder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Neurodiversity pathway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Autism in Schools project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Multi- agency approach to decision making with regular panel meetings.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All assessment tools are used in section 5 of the NICE guidelines.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Consideration is made for additional assessments to be used for each individual child / Young Person.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Partnership working across Education, Social Care and Health.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Clear communication methods are used to discuss outcome of panel.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Parents have an opportunity for their child to stay under review if there is uncertainty or disagreement.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We have just had the information leaflet and flow chart passed for parents so we can share information on the expectations of the ASC pathway, when and what to expect.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Packs of information are shared with parents for support after the decision.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Post diagnostic support, Drop in sessions, and full training programme offered.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Consideration is made to be in line with the NICE guidance, Autism Strategy, and GM standards.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Within 3 months from date of referral we start the diagnostic assessment 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Waiting times are shorter in Wigan than in some other authorities. 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CCF40CE-5DA6-419E-95FD-F08A38890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" y="-83585"/>
            <a:ext cx="10991322" cy="982262"/>
          </a:xfrm>
        </p:spPr>
        <p:txBody>
          <a:bodyPr anchor="b">
            <a:norm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What’s working well?</a:t>
            </a:r>
          </a:p>
        </p:txBody>
      </p:sp>
    </p:spTree>
    <p:extLst>
      <p:ext uri="{BB962C8B-B14F-4D97-AF65-F5344CB8AC3E}">
        <p14:creationId xmlns:p14="http://schemas.microsoft.com/office/powerpoint/2010/main" val="3161427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03313A-4442-D949-A5F1-BB15ABA04C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376" y="1535113"/>
            <a:ext cx="4648199" cy="5027612"/>
          </a:xfrm>
        </p:spPr>
        <p:txBody>
          <a:bodyPr/>
          <a:lstStyle/>
          <a:p>
            <a:pPr marL="347472" marR="0" lvl="0" indent="-347472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listen to the voice of our children, young people and their families. Our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Challenge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more meaningful co-production</a:t>
            </a:r>
          </a:p>
          <a:p>
            <a:pPr marL="347472" marR="0" lvl="0" indent="-347472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Embed the Early Years Wellbeing approach in all Early Years settings.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Challenge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–capacity/ post pandemic impact om services</a:t>
            </a:r>
          </a:p>
          <a:p>
            <a:pPr marL="347472" marR="0" lvl="0" indent="-347472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Have an effective and responsive early intervention offer for children and young people’s mental health and wellbeing in our education settings.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Challenge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increased demand for support.</a:t>
            </a:r>
          </a:p>
          <a:p>
            <a:pPr marL="347472" marR="0" lvl="0" indent="-347472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 the education and health offers for young people in or coming out of the criminal justice system.</a:t>
            </a:r>
          </a:p>
          <a:p>
            <a:pPr marL="347472" indent="-347472" eaLnBrk="1" fontAlgn="auto" hangingPunct="1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b="0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our work on transition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E8BAF41-5051-654F-B739-17E6187791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972425" y="1535113"/>
            <a:ext cx="3631156" cy="5159610"/>
          </a:xfrm>
        </p:spPr>
        <p:txBody>
          <a:bodyPr/>
          <a:lstStyle/>
          <a:p>
            <a:r>
              <a:rPr lang="en-GB" sz="1400" b="0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provide an effective health offer in all educational settings </a:t>
            </a:r>
            <a:r>
              <a:rPr lang="en-GB" sz="1400" b="1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  <a:r>
              <a:rPr lang="en-GB" sz="14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capacity</a:t>
            </a:r>
          </a:p>
          <a:p>
            <a:pPr marL="0" indent="0" algn="l">
              <a:buNone/>
            </a:pPr>
            <a:endParaRPr lang="en-GB" sz="1400" b="0" i="0" u="none" strike="noStrike" baseline="0" dirty="0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0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Improving our identification of SEND and access for those with SEND to universal health offer. We </a:t>
            </a:r>
            <a:r>
              <a:rPr lang="en-GB" sz="1400" b="1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GB" sz="1400" b="0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comply with early notification process -</a:t>
            </a:r>
            <a:r>
              <a:rPr lang="en-GB" sz="14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  <a:r>
              <a:rPr lang="en-GB" sz="1400" b="0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ensuring all services do this</a:t>
            </a:r>
          </a:p>
          <a:p>
            <a:pPr marL="0" indent="0">
              <a:buNone/>
            </a:pPr>
            <a:endParaRPr lang="en-GB" sz="1400" b="0" i="0" u="none" strike="noStrike" baseline="0" dirty="0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4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sz="14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en-GB" sz="14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en-GB" sz="1400" b="0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upport meaningful outcomes for CYP. </a:t>
            </a:r>
            <a:r>
              <a:rPr lang="en-GB" sz="1400" b="1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  <a:r>
              <a:rPr lang="en-GB" sz="1400" b="0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–evidence this with robust data</a:t>
            </a:r>
          </a:p>
          <a:p>
            <a:pPr marL="0" indent="0" algn="l">
              <a:buNone/>
            </a:pPr>
            <a:endParaRPr lang="en-GB" sz="1400" b="0" i="0" u="none" strike="noStrike" baseline="0" dirty="0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400" b="0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sz="1400" b="1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en-GB" sz="1400" b="0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support early intervention offer for young people’s mental health</a:t>
            </a:r>
          </a:p>
          <a:p>
            <a:pPr marL="0" indent="0" algn="l">
              <a:buNone/>
            </a:pPr>
            <a:endParaRPr lang="en-GB" sz="1400" b="0" i="0" u="none" strike="noStrike" baseline="0" dirty="0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400" b="0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early identification of neurodevelopmental conditions, we have listened and are revisiting our pathways</a:t>
            </a:r>
            <a:r>
              <a:rPr lang="en-GB" sz="1400" b="1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Challenge </a:t>
            </a:r>
            <a:r>
              <a:rPr lang="en-GB" sz="1400" b="0" i="0" u="none" strike="noStrike" baseline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mobilisation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6040-4358-9E4F-8512-83000863B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challenges?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6B93EA-8FCB-4768-B363-DB7475303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575" y="1833441"/>
            <a:ext cx="2773432" cy="401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041500"/>
      </p:ext>
    </p:extLst>
  </p:cSld>
  <p:clrMapOvr>
    <a:masterClrMapping/>
  </p:clrMapOvr>
</p:sld>
</file>

<file path=ppt/theme/theme1.xml><?xml version="1.0" encoding="utf-8"?>
<a:theme xmlns:a="http://schemas.openxmlformats.org/drawingml/2006/main" name="1_Copy of PresentationTemplate">
  <a:themeElements>
    <a:clrScheme name="1_Copy of Presentation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py of Presentation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py of Presentation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py of Presentation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py of Presentation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py of Presentation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py of Presentation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l">
          <a:lnSpc>
            <a:spcPct val="100000"/>
          </a:lnSpc>
          <a:defRPr sz="2800" dirty="0">
            <a:solidFill>
              <a:schemeClr val="tx1"/>
            </a:solidFill>
            <a:latin typeface="+mn-lt"/>
          </a:defRPr>
        </a:defPPr>
      </a:lstStyle>
    </a:spDef>
    <a:txDef>
      <a:spPr>
        <a:noFill/>
      </a:spPr>
      <a:bodyPr wrap="square" rtlCol="0">
        <a:spAutoFit/>
      </a:bodyPr>
      <a:lstStyle>
        <a:defPPr algn="l">
          <a:lnSpc>
            <a:spcPct val="100000"/>
          </a:lnSpc>
          <a:defRPr sz="2800" dirty="0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4C4E56"/>
      </a:accent1>
      <a:accent2>
        <a:srgbClr val="FFFFFF"/>
      </a:accent2>
      <a:accent3>
        <a:srgbClr val="000000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BrownStd-Bold"/>
        <a:ea typeface="BrownStd-Bold"/>
        <a:cs typeface="BrownStd-Bold"/>
      </a:majorFont>
      <a:minorFont>
        <a:latin typeface="BrownStd-Bold"/>
        <a:ea typeface="BrownStd-Bold"/>
        <a:cs typeface="BrownStd-Bold"/>
      </a:minorFont>
    </a:fontScheme>
    <a:fmtScheme name="White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solidFill>
          <a:schemeClr val="accent1">
            <a:hueOff val="-13193513"/>
            <a:satOff val="78559"/>
            <a:lumOff val="4254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ts val="43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2">
                <a:hueOff val="-10700000"/>
                <a:satOff val="-46084"/>
                <a:lumOff val="-58039"/>
              </a:schemeClr>
            </a:solidFill>
            <a:effectLst/>
            <a:uFillTx/>
            <a:latin typeface="BrownStd-Regular"/>
            <a:ea typeface="BrownStd-Regular"/>
            <a:cs typeface="BrownStd-Regular"/>
            <a:sym typeface="BrownStd-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rnd">
          <a:solidFill>
            <a:schemeClr val="accent4">
              <a:hueOff val="927941"/>
              <a:satOff val="-10601"/>
              <a:lumOff val="-5960"/>
            </a:schemeClr>
          </a:solidFill>
          <a:custDash>
            <a:ds d="100000" sp="200000"/>
          </a:custDash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ts val="19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chemeClr val="accent3"/>
            </a:solidFill>
            <a:effectLst/>
            <a:uFillTx/>
            <a:latin typeface="BrownStd-Regular"/>
            <a:ea typeface="BrownStd-Regular"/>
            <a:cs typeface="BrownStd-Regular"/>
            <a:sym typeface="BrownStd-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07F709B50435458F919EEB47EB9EDE" ma:contentTypeVersion="10" ma:contentTypeDescription="" ma:contentTypeScope="" ma:versionID="7756f788a35b96c76a94d61bbee9041a">
  <xsd:schema xmlns:xsd="http://www.w3.org/2001/XMLSchema" xmlns:xs="http://www.w3.org/2001/XMLSchema" xmlns:p="http://schemas.microsoft.com/office/2006/metadata/properties" xmlns:ns2="81cbe05d-d6dd-4c31-bf73-3d59a46911f0" targetNamespace="http://schemas.microsoft.com/office/2006/metadata/properties" ma:root="true" ma:fieldsID="db2d7dff4a615d64ed39736b1bc00372" ns2:_="">
    <xsd:import namespace="81cbe05d-d6dd-4c31-bf73-3d59a46911f0"/>
    <xsd:element name="properties">
      <xsd:complexType>
        <xsd:sequence>
          <xsd:element name="documentManagement">
            <xsd:complexType>
              <xsd:all>
                <xsd:element ref="ns2:Uploaded_x0020_fo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cbe05d-d6dd-4c31-bf73-3d59a46911f0" elementFormDefault="qualified">
    <xsd:import namespace="http://schemas.microsoft.com/office/2006/documentManagement/types"/>
    <xsd:import namespace="http://schemas.microsoft.com/office/infopath/2007/PartnerControls"/>
    <xsd:element name="Uploaded_x0020_for" ma:index="8" nillable="true" ma:displayName="Uploaded for" ma:internalName="Uploaded_x0020_fo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ploaded_x0020_for xmlns="81cbe05d-d6dd-4c31-bf73-3d59a46911f0">Mark O'Brien</Uploaded_x0020_for>
  </documentManagement>
</p:properties>
</file>

<file path=customXml/itemProps1.xml><?xml version="1.0" encoding="utf-8"?>
<ds:datastoreItem xmlns:ds="http://schemas.openxmlformats.org/officeDocument/2006/customXml" ds:itemID="{55DDBD57-9328-44EA-8B47-5AE06BF982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8274F7-BAD5-47AC-8966-A923CB85D6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cbe05d-d6dd-4c31-bf73-3d59a46911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8FBEEBD-0D6C-42B7-A928-1E58F1C9C22E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81cbe05d-d6dd-4c31-bf73-3d59a46911f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9467</TotalTime>
  <Words>1918</Words>
  <Application>Microsoft Office PowerPoint</Application>
  <PresentationFormat>Widescreen</PresentationFormat>
  <Paragraphs>409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BrownStd-Regular</vt:lpstr>
      <vt:lpstr>Calibri</vt:lpstr>
      <vt:lpstr>Century Gothic</vt:lpstr>
      <vt:lpstr>Helvetica Neue</vt:lpstr>
      <vt:lpstr>Symbol</vt:lpstr>
      <vt:lpstr>1_Copy of PresentationTemplate</vt:lpstr>
      <vt:lpstr>Custom Design</vt:lpstr>
      <vt:lpstr>Health provision to prepare and support Children &amp; Young People through their Educational Years </vt:lpstr>
      <vt:lpstr>PowerPoint Presentation</vt:lpstr>
      <vt:lpstr>What are our areas of growth?</vt:lpstr>
      <vt:lpstr>PowerPoint Presentation</vt:lpstr>
      <vt:lpstr>PowerPoint Presentation</vt:lpstr>
      <vt:lpstr>How Health support the Graduated Approach</vt:lpstr>
      <vt:lpstr>What’s working well?</vt:lpstr>
      <vt:lpstr>What’s working well?</vt:lpstr>
      <vt:lpstr>What are the challenges?</vt:lpstr>
      <vt:lpstr>What’s working well?</vt:lpstr>
      <vt:lpstr>What are the challenges?</vt:lpstr>
      <vt:lpstr>What’s working well?</vt:lpstr>
      <vt:lpstr>What are the challenges?</vt:lpstr>
      <vt:lpstr>What’s working well?</vt:lpstr>
      <vt:lpstr>What are the challenges?</vt:lpstr>
      <vt:lpstr>PowerPoint Presentation</vt:lpstr>
      <vt:lpstr>PowerPoint Presentation</vt:lpstr>
      <vt:lpstr>PowerPoint Presentation</vt:lpstr>
      <vt:lpstr>Next steps and vision?...........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Rees, Kathryn</dc:creator>
  <cp:lastModifiedBy>Louise Gettings</cp:lastModifiedBy>
  <cp:revision>228</cp:revision>
  <cp:lastPrinted>2019-01-07T15:44:37Z</cp:lastPrinted>
  <dcterms:modified xsi:type="dcterms:W3CDTF">2022-03-16T16:34:41Z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0x010100C207F709B50435458F919EEB47EB9EDE</vt:lpwstr>
  </property>
</Properties>
</file>